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70"/>
  </p:notesMasterIdLst>
  <p:sldIdLst>
    <p:sldId id="256" r:id="rId2"/>
    <p:sldId id="323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ikpng.com/downpngs/hoJmhix_cameras-icon-camera-3d-png-clipart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d5176c266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d5176c266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d5176c266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ed5176c266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d5176c26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ed5176c26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ed5176c266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ed5176c266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d5176c266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ed5176c266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ed5176c266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ed5176c266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d5176c266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d5176c266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ed5176c266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ged5176c266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ed5176c266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ed5176c266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ed5176c266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ed5176c266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08e8a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c308e8a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ed5176c266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ed5176c266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ed5176c266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ged5176c266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e90e4e18c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ge90e4e18c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90e4e18c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e90e4e18c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ed4d4486d7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ed4d4486d7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e90e4e18cf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6" name="Google Shape;246;ge90e4e18cf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e90e4e18cf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90e4e18c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e90e4e18c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0e4e18c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0e4e18c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0e4e18cf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e90e4e18cf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ge90e4e18cf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d4d4486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ed4d4486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d4d4486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d4d4486d7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ed4d4486d7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ged4d4486d7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ed4d4486d7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ed4d4486d7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ed4d4486d7_0_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4" name="Google Shape;34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3" name="Google Shape;38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7" name="Google Shape;417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90e4e18c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https://www.pikpng.com/downpngs/hoJmhix_cameras-icon-camera-3d-png-clipart/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e90e4e18cf_0_1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9" name="Google Shape;459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90e4e18c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e90e4e18c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04a9fd6a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04a9fd6a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04a9fd6a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04a9fd6a7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04a9fd6a7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04a9fd6a7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eeba68d82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eeba68d82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geeba68d82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eeba68d8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eeba68d8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eeba68d82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ed5176c26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" name="Google Shape;48;ged5176c26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ged5176c26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90e4e18cf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90e4e18cf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d5176c266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d5176c266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d5176c26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d5176c26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sbcBvYqN8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WsbcBvYqN8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ongho.ca/opengl/gl_camera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mat.puc-rio.br/cursos/MAT1200/roteiros/aula21b.pdf" TargetMode="Externa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8.gif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5: Sistema de Coordenadas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98" name="Google Shape;9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357900" y="867275"/>
            <a:ext cx="8428200" cy="16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Exemplos: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1)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O conjunto C = {i, j, u}, em que u = 2i + 3j,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?</a:t>
            </a: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357900" y="3591900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Apesar de ter 3 elementos, C não é LI, pois u pode ser escrito como combinação linear de i e j.</a:t>
            </a:r>
            <a:endParaRPr/>
          </a:p>
        </p:txBody>
      </p:sp>
      <p:sp>
        <p:nvSpPr>
          <p:cNvPr id="101" name="Google Shape;101;p12"/>
          <p:cNvSpPr/>
          <p:nvPr/>
        </p:nvSpPr>
        <p:spPr>
          <a:xfrm>
            <a:off x="474900" y="253857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NÃO!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08" name="Google Shape;108;p13"/>
          <p:cNvSpPr/>
          <p:nvPr/>
        </p:nvSpPr>
        <p:spPr>
          <a:xfrm>
            <a:off x="357900" y="86727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38761D"/>
                </a:solidFill>
                <a:latin typeface="Verdana"/>
                <a:ea typeface="Verdana"/>
                <a:cs typeface="Verdana"/>
                <a:sym typeface="Verdana"/>
              </a:rPr>
              <a:t>2)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Mostre que o conjunto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sendo:</a:t>
            </a:r>
            <a:endParaRPr/>
          </a:p>
        </p:txBody>
      </p:sp>
      <p:sp>
        <p:nvSpPr>
          <p:cNvPr id="109" name="Google Shape;109;p13"/>
          <p:cNvSpPr/>
          <p:nvPr/>
        </p:nvSpPr>
        <p:spPr>
          <a:xfrm>
            <a:off x="357900" y="2981575"/>
            <a:ext cx="8428200" cy="11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Devemos mostrar que D é um conjunto LI. Isso equivale a dizer que a equação vetorial a seguir possui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única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solução:</a:t>
            </a:r>
            <a:endParaRPr/>
          </a:p>
        </p:txBody>
      </p:sp>
      <p:pic>
        <p:nvPicPr>
          <p:cNvPr id="110" name="Google Shape;11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1750" y="1398253"/>
            <a:ext cx="1446475" cy="12505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1325" y="4160275"/>
            <a:ext cx="3181350" cy="70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17" name="Google Shape;117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18" name="Google Shape;118;p14"/>
          <p:cNvSpPr/>
          <p:nvPr/>
        </p:nvSpPr>
        <p:spPr>
          <a:xfrm>
            <a:off x="357900" y="17273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x(1,1,0) + y(0,1,1) + z(1,0,1) = (0,0,0)</a:t>
            </a:r>
            <a:endParaRPr/>
          </a:p>
        </p:txBody>
      </p:sp>
      <p:pic>
        <p:nvPicPr>
          <p:cNvPr id="119" name="Google Shape;11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600" y="826088"/>
            <a:ext cx="3181350" cy="704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14"/>
          <p:cNvSpPr/>
          <p:nvPr/>
        </p:nvSpPr>
        <p:spPr>
          <a:xfrm>
            <a:off x="357900" y="25995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(x,x,0) + (0,y,y) + (z,0,z) = (0,0,0)</a:t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>
            <a:off x="357900" y="347170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(x + z, x + y, y + z) = (0,0,0)</a:t>
            </a:r>
            <a:endParaRPr/>
          </a:p>
        </p:txBody>
      </p:sp>
      <p:pic>
        <p:nvPicPr>
          <p:cNvPr id="122" name="Google Shape;12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850" y="4184050"/>
            <a:ext cx="2556899" cy="14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29" name="Google Shape;129;p15"/>
          <p:cNvSpPr/>
          <p:nvPr/>
        </p:nvSpPr>
        <p:spPr>
          <a:xfrm>
            <a:off x="260800" y="2117225"/>
            <a:ext cx="8428200" cy="100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o determinante associado ao sistema acima for diferente de zero, o sistema tem uma única solução.</a:t>
            </a:r>
            <a:endParaRPr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9825" y="629725"/>
            <a:ext cx="2556899" cy="14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6775" y="3126113"/>
            <a:ext cx="3710447" cy="1216288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5"/>
          <p:cNvSpPr/>
          <p:nvPr/>
        </p:nvSpPr>
        <p:spPr>
          <a:xfrm>
            <a:off x="357900" y="4550013"/>
            <a:ext cx="8428200" cy="65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D = {u, v, w} é uma base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39" name="Google Shape;139;p16"/>
          <p:cNvSpPr/>
          <p:nvPr/>
        </p:nvSpPr>
        <p:spPr>
          <a:xfrm>
            <a:off x="357900" y="86727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um vetor qualquer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representado por: </a:t>
            </a:r>
            <a:endParaRPr/>
          </a:p>
        </p:txBody>
      </p:sp>
      <p:pic>
        <p:nvPicPr>
          <p:cNvPr id="140" name="Google Shape;14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67575" y="1569175"/>
            <a:ext cx="4408859" cy="7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6"/>
          <p:cNvSpPr/>
          <p:nvPr/>
        </p:nvSpPr>
        <p:spPr>
          <a:xfrm>
            <a:off x="474900" y="2396825"/>
            <a:ext cx="8428200" cy="5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descobrir as coordenadas de a na base D? </a:t>
            </a:r>
            <a:endParaRPr/>
          </a:p>
        </p:txBody>
      </p:sp>
      <p:pic>
        <p:nvPicPr>
          <p:cNvPr id="142" name="Google Shape;14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6575" y="3098725"/>
            <a:ext cx="7404840" cy="7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84575" y="4092125"/>
            <a:ext cx="4408850" cy="70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474900" y="1960075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Resolvendo (isole z na primeira equação, y na segunda e substitua na terceira): </a:t>
            </a:r>
            <a:endParaRPr/>
          </a:p>
        </p:txBody>
      </p:sp>
      <p:pic>
        <p:nvPicPr>
          <p:cNvPr id="151" name="Google Shape;15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650" y="865100"/>
            <a:ext cx="4408850" cy="70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72275" y="474175"/>
            <a:ext cx="2914650" cy="148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3" name="Google Shape;153;p17"/>
          <p:cNvCxnSpPr/>
          <p:nvPr/>
        </p:nvCxnSpPr>
        <p:spPr>
          <a:xfrm>
            <a:off x="5032700" y="1217138"/>
            <a:ext cx="7158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54" name="Google Shape;15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2973775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7"/>
          <p:cNvSpPr/>
          <p:nvPr/>
        </p:nvSpPr>
        <p:spPr>
          <a:xfrm>
            <a:off x="563400" y="4256550"/>
            <a:ext cx="8428200" cy="8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Essa relação entre as coordenadas das duas bases pode ser descrita por meio de uma multiplicação de matrizes!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1600"/>
            <a:ext cx="8839201" cy="113038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8"/>
          <p:cNvSpPr/>
          <p:nvPr/>
        </p:nvSpPr>
        <p:spPr>
          <a:xfrm>
            <a:off x="357900" y="34982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Portanto, a mudança de base é uma </a:t>
            </a:r>
            <a:r>
              <a:rPr lang="pt-BR" sz="2200" b="1">
                <a:solidFill>
                  <a:srgbClr val="B45F06"/>
                </a:solidFill>
                <a:latin typeface="Verdana"/>
                <a:ea typeface="Verdana"/>
                <a:cs typeface="Verdana"/>
                <a:sym typeface="Verdana"/>
              </a:rPr>
              <a:t>transformação linear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! E a matriz M acima é chamada matriz de mudança de base (da base B para a base D).</a:t>
            </a:r>
            <a:endParaRPr/>
          </a:p>
        </p:txBody>
      </p:sp>
      <p:pic>
        <p:nvPicPr>
          <p:cNvPr id="164" name="Google Shape;16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6113" y="2004076"/>
            <a:ext cx="5102775" cy="124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357900" y="4808400"/>
            <a:ext cx="8428200" cy="78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Determinando a inversa M</a:t>
            </a:r>
            <a:r>
              <a:rPr lang="pt-BR" sz="2200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da matriz M, obtemos a matriz de mudança da base D para a base B.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72" name="Google Shape;172;p19"/>
          <p:cNvSpPr/>
          <p:nvPr/>
        </p:nvSpPr>
        <p:spPr>
          <a:xfrm>
            <a:off x="357900" y="2322768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que:</a:t>
            </a:r>
            <a:endParaRPr/>
          </a:p>
        </p:txBody>
      </p:sp>
      <p:pic>
        <p:nvPicPr>
          <p:cNvPr id="173" name="Google Shape;17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613" y="727801"/>
            <a:ext cx="5102775" cy="124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20625" y="2190175"/>
            <a:ext cx="4935060" cy="1244432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19"/>
          <p:cNvSpPr/>
          <p:nvPr/>
        </p:nvSpPr>
        <p:spPr>
          <a:xfrm>
            <a:off x="33021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6" name="Google Shape;176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20352" y="3358400"/>
            <a:ext cx="4935600" cy="1228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9"/>
          <p:cNvSpPr/>
          <p:nvPr/>
        </p:nvSpPr>
        <p:spPr>
          <a:xfrm>
            <a:off x="42653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36775" y="4550486"/>
            <a:ext cx="5102751" cy="118276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19"/>
          <p:cNvSpPr/>
          <p:nvPr/>
        </p:nvSpPr>
        <p:spPr>
          <a:xfrm>
            <a:off x="5228525" y="554425"/>
            <a:ext cx="765600" cy="1606500"/>
          </a:xfrm>
          <a:prstGeom prst="ellipse">
            <a:avLst/>
          </a:prstGeom>
          <a:noFill/>
          <a:ln w="28575" cap="flat" cmpd="sng">
            <a:solidFill>
              <a:srgbClr val="008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0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85" name="Google Shape;185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86" name="Google Shape;186;p20"/>
          <p:cNvSpPr/>
          <p:nvPr/>
        </p:nvSpPr>
        <p:spPr>
          <a:xfrm>
            <a:off x="357900" y="765525"/>
            <a:ext cx="8428200" cy="124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Assim, para obter a matriz de mudança da base B para a base D, basta escrever cada vetor de B como combinação linear dos vetores da base D.</a:t>
            </a:r>
            <a:endParaRPr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898" y="2260537"/>
            <a:ext cx="2960325" cy="2904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8" name="Google Shape;188;p20"/>
          <p:cNvCxnSpPr/>
          <p:nvPr/>
        </p:nvCxnSpPr>
        <p:spPr>
          <a:xfrm>
            <a:off x="3546824" y="3713025"/>
            <a:ext cx="795900" cy="1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4125" y="3136138"/>
            <a:ext cx="3981976" cy="115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195" name="Google Shape;19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196" name="Google Shape;196;p21"/>
          <p:cNvSpPr/>
          <p:nvPr/>
        </p:nvSpPr>
        <p:spPr>
          <a:xfrm>
            <a:off x="357900" y="765525"/>
            <a:ext cx="8428200" cy="8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Exemplo: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quais as coordenadas do vetor b = 4i + 6j - 2k na base D?</a:t>
            </a:r>
            <a:endParaRPr/>
          </a:p>
        </p:txBody>
      </p:sp>
      <p:pic>
        <p:nvPicPr>
          <p:cNvPr id="197" name="Google Shape;19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975" y="1761175"/>
            <a:ext cx="5024001" cy="12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1"/>
          <p:cNvSpPr/>
          <p:nvPr/>
        </p:nvSpPr>
        <p:spPr>
          <a:xfrm>
            <a:off x="474900" y="3328250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Logo, 4i + 6j - 2k = 6u + 0v - 2w, ou seja,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b = (4, 6,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(6, 0, -2)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172" y="2661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Momentos que Mudaram o Cinema: Jurassic Park</a:t>
            </a:r>
            <a:endParaRPr sz="2567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90548" y="4846948"/>
            <a:ext cx="8428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 b="1"/>
              <a:t>Moments That Changed The Movies: Jurassic Park  </a:t>
            </a:r>
            <a:r>
              <a:rPr lang="pt-BR" sz="1600" b="1" u="sng">
                <a:solidFill>
                  <a:schemeClr val="hlink"/>
                </a:solidFill>
                <a:hlinkClick r:id="rId3"/>
              </a:rPr>
              <a:t>https://www.youtube.com/watch?v=KWsbcBvYqN8</a:t>
            </a:r>
            <a:r>
              <a:rPr lang="pt-BR" sz="1600" b="1"/>
              <a:t>  </a:t>
            </a:r>
            <a:endParaRPr sz="16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183" name="Google Shape;183;p21"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title="Moments That Changed The Movies: Jurassic Par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63" y="879549"/>
            <a:ext cx="5159867" cy="3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2"/>
          <p:cNvSpPr txBox="1">
            <a:spLocks noGrp="1"/>
          </p:cNvSpPr>
          <p:nvPr>
            <p:ph type="title"/>
          </p:nvPr>
        </p:nvSpPr>
        <p:spPr>
          <a:xfrm>
            <a:off x="84172" y="9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Sistema de Coordenadas</a:t>
            </a:r>
            <a:endParaRPr/>
          </a:p>
        </p:txBody>
      </p:sp>
      <p:sp>
        <p:nvSpPr>
          <p:cNvPr id="204" name="Google Shape;204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357900" y="885575"/>
            <a:ext cx="8428200" cy="12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Importante: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usando uma base, conseguimos representar todos os vetores do espaço.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 como representamos os pontos do espaço?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22"/>
          <p:cNvSpPr/>
          <p:nvPr/>
        </p:nvSpPr>
        <p:spPr>
          <a:xfrm>
            <a:off x="474900" y="2399675"/>
            <a:ext cx="8428200" cy="12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preciso definir um ponto como origem. Assim, a união de um ponto O com uma base B, representada pelo par (O,B), é chamada de </a:t>
            </a:r>
            <a:r>
              <a:rPr lang="pt-BR" sz="2200" b="1">
                <a:solidFill>
                  <a:srgbClr val="6AA84F"/>
                </a:solidFill>
                <a:latin typeface="Verdana"/>
                <a:ea typeface="Verdana"/>
                <a:cs typeface="Verdana"/>
                <a:sym typeface="Verdana"/>
              </a:rPr>
              <a:t>sistema de 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7" name="Google Shape;207;p22"/>
          <p:cNvSpPr/>
          <p:nvPr/>
        </p:nvSpPr>
        <p:spPr>
          <a:xfrm>
            <a:off x="357900" y="3905200"/>
            <a:ext cx="8634900" cy="15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 realizar uma mudança de um sistema de coordenadas (O,B) para outro (O',B'), basta aplicar a translação que leva O' a O e, em seguida, utilizar a matriz de mudança da base B para B'.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body" idx="1"/>
          </p:nvPr>
        </p:nvSpPr>
        <p:spPr>
          <a:xfrm>
            <a:off x="218650" y="697575"/>
            <a:ext cx="8928900" cy="46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Eventualmente, podemos realizar mudanças do plano para o espaço: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28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			Neste caso u1 e u2 são coordenadas (2D) e a1 e a2 vetores 3D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10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Os vetores da transformação podem ser codificados numa matriz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erdana"/>
              <a:buNone/>
            </a:pPr>
            <a:endParaRPr sz="3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Uma multiplicação de matrizes vai realizar o cálculo desejado</a:t>
            </a:r>
            <a:endParaRPr sz="1900"/>
          </a:p>
        </p:txBody>
      </p:sp>
      <p:sp>
        <p:nvSpPr>
          <p:cNvPr id="213" name="Google Shape;21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214" name="Google Shape;21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5" name="Google Shape;21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782" y="1098742"/>
            <a:ext cx="5391042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31039" y="2948509"/>
            <a:ext cx="2401678" cy="10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5649" y="4574492"/>
            <a:ext cx="6337256" cy="890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</a:t>
            </a:r>
            <a:endParaRPr/>
          </a:p>
        </p:txBody>
      </p:sp>
      <p:sp>
        <p:nvSpPr>
          <p:cNvPr id="223" name="Google Shape;223;p2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novo sistema de coordenadas é definido por uma origem (ponto) e um conjunto de eixos (vetores). Em geral usamos vetores unitários para definir o sistema de coordenadas.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Dadas as coordenadas no sistema de referência (o, u, v), qual é a transformação para as coordenadas em (x, y)?</a:t>
            </a:r>
            <a:endParaRPr/>
          </a:p>
        </p:txBody>
      </p:sp>
      <p:sp>
        <p:nvSpPr>
          <p:cNvPr id="224" name="Google Shape;22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25" name="Google Shape;22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08679" y="1798747"/>
            <a:ext cx="3126642" cy="27290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mudança de sistema de coordenadas</a:t>
            </a:r>
            <a:endParaRPr/>
          </a:p>
        </p:txBody>
      </p:sp>
      <p:sp>
        <p:nvSpPr>
          <p:cNvPr id="231" name="Google Shape;231;p25"/>
          <p:cNvSpPr txBox="1">
            <a:spLocks noGrp="1"/>
          </p:cNvSpPr>
          <p:nvPr>
            <p:ph type="body" idx="1"/>
          </p:nvPr>
        </p:nvSpPr>
        <p:spPr>
          <a:xfrm>
            <a:off x="3716216" y="3304765"/>
            <a:ext cx="5161200" cy="18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As colunas da matriz são definidas pelo sistema de referência nas coordenadas no mundo.</a:t>
            </a:r>
            <a:endParaRPr/>
          </a:p>
        </p:txBody>
      </p:sp>
      <p:sp>
        <p:nvSpPr>
          <p:cNvPr id="232" name="Google Shape;23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3" name="Google Shape;23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0" y="808891"/>
            <a:ext cx="7510978" cy="1746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646484"/>
            <a:ext cx="2944376" cy="2558561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5"/>
          <p:cNvSpPr/>
          <p:nvPr/>
        </p:nvSpPr>
        <p:spPr>
          <a:xfrm>
            <a:off x="742950" y="1157326"/>
            <a:ext cx="527700" cy="9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 em 3D</a:t>
            </a:r>
            <a:endParaRPr/>
          </a:p>
        </p:txBody>
      </p:sp>
      <p:sp>
        <p:nvSpPr>
          <p:cNvPr id="241" name="Google Shape;241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 mesma forma que podemos mudar de sistema de coordenadas em 2D, podemos mudar em 3D.</a:t>
            </a:r>
            <a:endParaRPr/>
          </a:p>
        </p:txBody>
      </p:sp>
      <p:sp>
        <p:nvSpPr>
          <p:cNvPr id="242" name="Google Shape;242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3" name="Google Shape;243;p26" descr="{&quot;type&quot;:&quot;$$&quot;,&quot;font&quot;:{&quot;size&quot;:18,&quot;family&quot;:&quot;Arial&quot;,&quot;color&quot;:&quot;#000000&quot;},&quot;backgroundColorModified&quot;:false,&quot;backgroundColor&quot;:&quot;#FFFFFF&quot;,&quot;id&quot;:&quot;3&quot;,&quot;code&quot;:&quot;$$f\\left(\\text{u,}\\;\\text{v,}\\;\\text{w,}\\;\\text{o}\\right)=\\begin{bmatrix}\n{\\text{u}}&amp;{\\text{v}}&amp;{\\text{w}}&amp;{\\text{o}}\\\\\n{0}&amp;{0}&amp;{0}&amp;{0}\\\\\n\\end{bmatrix}=\\begin{bmatrix}\n{\\text{u}_{x}}&amp;{\\text{v}_{x}}&amp;{\\text{w}_{x}}&amp;{\\text{o}_{x}}\\\\\n{\\text{u}_{y}}&amp;{\\text{v}_{y}}&amp;{\\text{w}_{y}}&amp;{\\text{o}_{y}}\\\\\n{\\text{u}_{z}}&amp;{\\text{v}_{z}}&amp;{\\text{w}_{z}}&amp;{\\text{o}_{z}}\\\\\n{0}&amp;{0}&amp;{0}&amp;{1}\\\\\n\\end{bmatrix}$$&quot;,&quot;aid&quot;:null,&quot;ts&quot;:1630524389534,&quot;cs&quot;:&quot;0WNotDULmIdXciVl9NAMOQ==&quot;,&quot;size&quot;:{&quot;width&quot;:632,&quot;height&quot;:1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38" y="1867549"/>
            <a:ext cx="7511276" cy="1758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0" name="Google Shape;25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1" name="Google Shape;25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0860" y="1272191"/>
            <a:ext cx="7660802" cy="4290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58" name="Google Shape;258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59" name="Google Shape;25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0" name="Google Shape;260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1403" y="1350141"/>
            <a:ext cx="7549913" cy="406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Escreva uma matriz T representando essa transformação:</a:t>
            </a:r>
            <a:endParaRPr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491015"/>
            <a:ext cx="8153919" cy="338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30" descr="{&quot;type&quot;:&quot;$$&quot;,&quot;code&quot;:&quot;$$\\begin{bmatrix}\n{\\frac{{\\sqrt[]{2}}}{2}+1}\\\\\n{\\frac{{\\sqrt[]{2}}}{2}-1}\\\\\n{1}\\\\\n\\end{bmatrix}$$&quot;,&quot;backgroundColor&quot;:&quot;#ffffff&quot;,&quot;id&quot;:&quot;1&quot;,&quot;aid&quot;:null,&quot;backgroundColorModified&quot;:true,&quot;font&quot;:{&quot;family&quot;:&quot;Arial&quot;,&quot;size&quot;:20,&quot;color&quot;:&quot;#000000&quot;},&quot;ts&quot;:1630603114717,&quot;cs&quot;:&quot;IjRessh87Sk8sGvmn4G6sg==&quot;,&quot;size&quot;:{&quot;width&quot;:119.50000000000007,&quot;height&quot;:146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15130" y="3661726"/>
            <a:ext cx="1138238" cy="1392238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7" name="Google Shape;277;p30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30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279" name="Google Shape;279;p30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" name="Google Shape;280;p30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81" name="Google Shape;281;p30" descr="{&quot;id&quot;:&quot;1&quot;,&quot;backgroundColorModified&quot;:true,&quot;code&quot;:&quot;$$\\begin{bmatrix}\n{\\frac{{\\sqrt[]{2}}}{2}}&amp;{0}&amp;{1}\\\\\n{\\frac{{\\sqrt[]{2}}}{2}}&amp;{-2}&amp;{1}\\\\\n{0}&amp;{0}&amp;{1}\\\\\n\\end{bmatrix}\\cdot\\begin{bmatrix}\n{1}\\\\\n{1}\\\\\n{1}\\\\\n\\end{bmatrix}=$$&quot;,&quot;aid&quot;:null,&quot;backgroundColor&quot;:&quot;#ffffff&quot;,&quot;font&quot;:{&quot;color&quot;:&quot;#000000&quot;,&quot;size&quot;:20,&quot;family&quot;:&quot;Arial&quot;},&quot;type&quot;:&quot;$$&quot;,&quot;ts&quot;:1630603134824,&quot;cs&quot;:&quot;+StMH98dhcUREmD6pKseCw==&quot;,&quot;size&quot;:{&quot;width&quot;:305.25,&quot;height&quot;:146.2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4113" y="3662328"/>
            <a:ext cx="2907506" cy="1393031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0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30"/>
          <p:cNvSpPr/>
          <p:nvPr/>
        </p:nvSpPr>
        <p:spPr>
          <a:xfrm>
            <a:off x="7562190" y="3551146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6652746" y="3754700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p30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286" name="Google Shape;286;p30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 rotWithShape="1">
          <a:blip r:embed="rId3">
            <a:alphaModFix/>
          </a:blip>
          <a:srcRect r="43207"/>
          <a:stretch/>
        </p:blipFill>
        <p:spPr>
          <a:xfrm>
            <a:off x="238150" y="610375"/>
            <a:ext cx="3376153" cy="2467883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1"/>
          <p:cNvSpPr txBox="1"/>
          <p:nvPr/>
        </p:nvSpPr>
        <p:spPr>
          <a:xfrm>
            <a:off x="511577" y="999125"/>
            <a:ext cx="619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(1, 1)</a:t>
            </a:r>
            <a:endParaRPr sz="1200" b="1"/>
          </a:p>
        </p:txBody>
      </p:sp>
      <p:cxnSp>
        <p:nvCxnSpPr>
          <p:cNvPr id="296" name="Google Shape;296;p31"/>
          <p:cNvCxnSpPr/>
          <p:nvPr/>
        </p:nvCxnSpPr>
        <p:spPr>
          <a:xfrm>
            <a:off x="832874" y="1257763"/>
            <a:ext cx="181500" cy="28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97" name="Google Shape;297;p31"/>
          <p:cNvSpPr/>
          <p:nvPr/>
        </p:nvSpPr>
        <p:spPr>
          <a:xfrm>
            <a:off x="997921" y="1543410"/>
            <a:ext cx="82500" cy="825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98" name="Google Shape;298;p31" descr="{&quot;type&quot;:&quot;$$&quot;,&quot;aid&quot;:null,&quot;font&quot;:{&quot;size&quot;:20,&quot;family&quot;:&quot;Arial&quot;,&quot;color&quot;:&quot;#000000&quot;},&quot;code&quot;:&quot;$$\\text{M}^{-1}=\\begin{bmatrix}\n{\\frac{{\\sqrt[]{2}}}{2}}&amp;{0}&amp;{1}\\\\\n{\\frac{{\\sqrt[]{2}}}{2}}&amp;{-2}&amp;{1}\\\\\n{0}&amp;{0}&amp;{1}\\\\\n\\end{bmatrix}^{-1}$$&quot;,&quot;backgroundColorModified&quot;:true,&quot;backgroundColor&quot;:&quot;#ffffff&quot;,&quot;id&quot;:&quot;1&quot;,&quot;ts&quot;:1630601482068,&quot;cs&quot;:&quot;AQP0SjZhcwscKz8N8hzskA==&quot;,&quot;size&quot;:{&quot;width&quot;:329.75,&quot;height&quot;:152.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725" y="4065875"/>
            <a:ext cx="2987525" cy="1379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1"/>
          <p:cNvSpPr/>
          <p:nvPr/>
        </p:nvSpPr>
        <p:spPr>
          <a:xfrm>
            <a:off x="3192040" y="2327259"/>
            <a:ext cx="82500" cy="825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1"/>
          <p:cNvSpPr txBox="1"/>
          <p:nvPr/>
        </p:nvSpPr>
        <p:spPr>
          <a:xfrm>
            <a:off x="3791390" y="2189685"/>
            <a:ext cx="780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</a:rPr>
              <a:t>(1.7, -0.3)</a:t>
            </a:r>
            <a:endParaRPr sz="1200" b="1"/>
          </a:p>
        </p:txBody>
      </p:sp>
      <p:cxnSp>
        <p:nvCxnSpPr>
          <p:cNvPr id="301" name="Google Shape;301;p31"/>
          <p:cNvCxnSpPr/>
          <p:nvPr/>
        </p:nvCxnSpPr>
        <p:spPr>
          <a:xfrm rot="10800000">
            <a:off x="3301731" y="2368495"/>
            <a:ext cx="57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02" name="Google Shape;302;p31"/>
          <p:cNvSpPr txBox="1"/>
          <p:nvPr/>
        </p:nvSpPr>
        <p:spPr>
          <a:xfrm>
            <a:off x="4682113" y="10663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E se quisermos fazer o Inverso?</a:t>
            </a:r>
            <a:endParaRPr sz="2100" b="1"/>
          </a:p>
        </p:txBody>
      </p:sp>
      <p:cxnSp>
        <p:nvCxnSpPr>
          <p:cNvPr id="303" name="Google Shape;303;p31"/>
          <p:cNvCxnSpPr>
            <a:stCxn id="299" idx="4"/>
            <a:endCxn id="297" idx="4"/>
          </p:cNvCxnSpPr>
          <p:nvPr/>
        </p:nvCxnSpPr>
        <p:spPr>
          <a:xfrm rot="5400000" flipH="1">
            <a:off x="1744240" y="920709"/>
            <a:ext cx="783900" cy="2194200"/>
          </a:xfrm>
          <a:prstGeom prst="curvedConnector3">
            <a:avLst>
              <a:gd name="adj1" fmla="val -127330"/>
            </a:avLst>
          </a:prstGeom>
          <a:noFill/>
          <a:ln w="38100" cap="flat" cmpd="sng">
            <a:solidFill>
              <a:srgbClr val="FF00FF"/>
            </a:solidFill>
            <a:prstDash val="lgDash"/>
            <a:round/>
            <a:headEnd type="none" w="med" len="med"/>
            <a:tailEnd type="stealth" w="med" len="med"/>
          </a:ln>
        </p:spPr>
      </p:cxnSp>
      <p:sp>
        <p:nvSpPr>
          <p:cNvPr id="304" name="Google Shape;304;p31"/>
          <p:cNvSpPr txBox="1"/>
          <p:nvPr/>
        </p:nvSpPr>
        <p:spPr>
          <a:xfrm>
            <a:off x="3965825" y="2649513"/>
            <a:ext cx="50283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a determinante da matriz.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Transponha a matriz original.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Calcule o determinante de cada sub matriz.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Crie a matriz de cofatores. 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pt-BR"/>
              <a:t>Divida cada termo da matriz adjunta pela determinante.</a:t>
            </a:r>
            <a:endParaRPr/>
          </a:p>
        </p:txBody>
      </p:sp>
      <p:sp>
        <p:nvSpPr>
          <p:cNvPr id="305" name="Google Shape;305;p31"/>
          <p:cNvSpPr txBox="1"/>
          <p:nvPr/>
        </p:nvSpPr>
        <p:spPr>
          <a:xfrm>
            <a:off x="5635225" y="1747088"/>
            <a:ext cx="22362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Matriz Inversa</a:t>
            </a:r>
            <a:endParaRPr sz="2600" b="1"/>
          </a:p>
        </p:txBody>
      </p:sp>
      <p:pic>
        <p:nvPicPr>
          <p:cNvPr id="306" name="Google Shape;306;p31" descr="{&quot;aid&quot;:null,&quot;id&quot;:&quot;1&quot;,&quot;code&quot;:&quot;$$=\\begin{bmatrix}\n{\\frac{2}{{\\sqrt[]{2}}}}&amp;{0}&amp;{-\\frac{2}{{\\sqrt[]{2}}}}\\\\\n{\\frac{1}{2}}&amp;{-\\frac{1}{2}}&amp;{0}\\\\\n{0}&amp;{0}&amp;{1}\\\\\n\\end{bmatrix}$$&quot;,&quot;font&quot;:{&quot;size&quot;:19,&quot;family&quot;:&quot;Arial&quot;,&quot;color&quot;:&quot;#000000&quot;},&quot;type&quot;:&quot;$$&quot;,&quot;backgroundColor&quot;:&quot;#ffffff&quot;,&quot;backgroundColorModified&quot;:true,&quot;ts&quot;:1630602138447,&quot;cs&quot;:&quot;Y1pBIftTsP+Ym3zVYk8iWw==&quot;,&quot;size&quot;:{&quot;width&quot;:272.25,&quot;height&quot;:132.7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675" y="4107275"/>
            <a:ext cx="2743961" cy="133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0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0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Antes de Começarmos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Conceitos matemáticos da aula de hoje: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Matriz Inversa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Mudança de Base / Mudança de Sistema de Coordenadas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13" name="Google Shape;31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4" name="Google Shape;314;p32" descr="{&quot;font&quot;:{&quot;size&quot;:19,&quot;color&quot;:&quot;#000000&quot;,&quot;family&quot;:&quot;Arial&quot;},&quot;id&quot;:&quot;1&quot;,&quot;code&quot;:&quot;$$\\text{M}\\cdot\\text{M}^{-1}=\\begin{bmatrix}\n{\\frac{{\\sqrt[]{2}}}{2}}&amp;{0}&amp;{1}\\\\\n{\\frac{{\\sqrt[]{2}}}{2}}&amp;{-2}&amp;{1}\\\\\n{0}&amp;{0}&amp;{1}\\\\\n\\end{bmatrix}\\cdot\\begin{bmatrix}\n{\\frac{2}{{\\sqrt[]{2}}}}&amp;{0}&amp;{-\\frac{2}{{\\sqrt[]{2}}}}\\\\\n{\\frac{1}{2}}&amp;{-\\frac{1}{2}}&amp;{0}\\\\\n{0}&amp;{0}&amp;{1}\\\\\n\\end{bmatrix}=$$&quot;,&quot;backgroundColor&quot;:&quot;#ffffff&quot;,&quot;aid&quot;:null,&quot;type&quot;:&quot;$$&quot;,&quot;backgroundColorModified&quot;:true,&quot;ts&quot;:1630602820441,&quot;cs&quot;:&quot;IVgfEGG+Q6G4g7DZ1AV5tw==&quot;,&quot;size&quot;:{&quot;width&quot;:640,&quot;height&quot;:13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350" y="1864816"/>
            <a:ext cx="6096000" cy="132397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2"/>
          <p:cNvSpPr txBox="1"/>
          <p:nvPr/>
        </p:nvSpPr>
        <p:spPr>
          <a:xfrm>
            <a:off x="361938" y="855275"/>
            <a:ext cx="3912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Vamos testar:</a:t>
            </a:r>
            <a:endParaRPr sz="2100" b="1"/>
          </a:p>
        </p:txBody>
      </p:sp>
      <p:pic>
        <p:nvPicPr>
          <p:cNvPr id="316" name="Google Shape;316;p32" descr="{&quot;backgroundColor&quot;:&quot;#ffffff&quot;,&quot;backgroundColorModified&quot;:true,&quot;font&quot;:{&quot;size&quot;:20,&quot;color&quot;:&quot;#000000&quot;,&quot;family&quot;:&quot;Arial&quot;},&quot;id&quot;:&quot;1&quot;,&quot;type&quot;:&quot;$$&quot;,&quot;code&quot;:&quot;$$\\begin{bmatrix}\n{1}&amp;{0}&amp;{0}\\\\\n{0}&amp;{1}&amp;{0}\\\\\n{0}&amp;{0}&amp;{1}\\\\\n\\end{bmatrix}$$&quot;,&quot;aid&quot;:null,&quot;ts&quot;:1630602882360,&quot;cs&quot;:&quot;T1zYjQG4wnOOxSNkR8pswQ==&quot;,&quot;size&quot;:{&quot;width&quot;:131.33333333333334,&quot;height&quot;:11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20426" y="1864825"/>
            <a:ext cx="1461194" cy="1323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2" name="Google Shape;322;p33" descr="{&quot;backgroundColorModified&quot;:true,&quot;backgroundColor&quot;:&quot;#ffffff&quot;,&quot;aid&quot;:null,&quot;id&quot;:&quot;1&quot;,&quot;font&quot;:{&quot;color&quot;:&quot;#000000&quot;,&quot;size&quot;:20,&quot;family&quot;:&quot;Arial&quot;},&quot;type&quot;:&quot;$$&quot;,&quot;code&quot;:&quot;$$\\begin{bmatrix}\n{1}\\\\\n{1}\\\\\n{1}\\\\\n\\end{bmatrix}$$&quot;,&quot;ts&quot;:1630603041022,&quot;cs&quot;:&quot;D7sbfoOmdya/YwdsB5xrJQ==&quot;,&quot;size&quot;:{&quot;width&quot;:37.666666666666664,&quot;height&quot;:119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27036" y="4030320"/>
            <a:ext cx="358775" cy="11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Sistema de Coordenadas : Exemplo</a:t>
            </a:r>
            <a:endParaRPr/>
          </a:p>
        </p:txBody>
      </p:sp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5" name="Google Shape;325;p33"/>
          <p:cNvPicPr preferRelativeResize="0"/>
          <p:nvPr/>
        </p:nvPicPr>
        <p:blipFill rotWithShape="1">
          <a:blip r:embed="rId4">
            <a:alphaModFix/>
          </a:blip>
          <a:srcRect r="43207"/>
          <a:stretch/>
        </p:blipFill>
        <p:spPr>
          <a:xfrm>
            <a:off x="238149" y="610375"/>
            <a:ext cx="4630800" cy="33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737275" y="1143604"/>
            <a:ext cx="6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(1, 1)</a:t>
            </a:r>
            <a:endParaRPr sz="1500" b="1"/>
          </a:p>
        </p:txBody>
      </p:sp>
      <p:cxnSp>
        <p:nvCxnSpPr>
          <p:cNvPr id="327" name="Google Shape;327;p33"/>
          <p:cNvCxnSpPr/>
          <p:nvPr/>
        </p:nvCxnSpPr>
        <p:spPr>
          <a:xfrm>
            <a:off x="1053885" y="1498346"/>
            <a:ext cx="249000" cy="39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28" name="Google Shape;328;p33"/>
          <p:cNvSpPr/>
          <p:nvPr/>
        </p:nvSpPr>
        <p:spPr>
          <a:xfrm>
            <a:off x="1280267" y="1890146"/>
            <a:ext cx="113100" cy="113100"/>
          </a:xfrm>
          <a:prstGeom prst="flowChartConnector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9" name="Google Shape;329;p33" descr="{&quot;aid&quot;:null,&quot;font&quot;:{&quot;size&quot;:20,&quot;color&quot;:&quot;#000000&quot;,&quot;family&quot;:&quot;Arial&quot;},&quot;backgroundColorModified&quot;:true,&quot;type&quot;:&quot;$$&quot;,&quot;id&quot;:&quot;1&quot;,&quot;code&quot;:&quot;$$\\begin{bmatrix}\n{\\frac{2}{{\\sqrt[]{2}}}}&amp;{0}&amp;{-\\frac{2}{{\\sqrt[]{2}}}}\\\\\n{\\frac{1}{2}}&amp;{-\\frac{1}{2}}&amp;{0}\\\\\n{0}&amp;{0}&amp;{1}\\\\\n\\end{bmatrix}\\cdot\\begin{bmatrix}\n{\\frac{{\\sqrt[]{2}}}{2}+1}\\\\\n{\\frac{{\\sqrt[]{2}}}{2}-1}\\\\\n{1}\\\\\n\\end{bmatrix}=$$&quot;,&quot;backgroundColor&quot;:&quot;#ffffff&quot;,&quot;ts&quot;:1630602985874,&quot;cs&quot;:&quot;lA5nsb/F4CltwKZ1FTkj7w==&quot;,&quot;size&quot;:{&quot;width&quot;:448.6666666666667,&quot;height&quot;:146.3333333333333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4975" y="3892621"/>
            <a:ext cx="4273550" cy="13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33"/>
          <p:cNvSpPr/>
          <p:nvPr/>
        </p:nvSpPr>
        <p:spPr>
          <a:xfrm>
            <a:off x="4289765" y="2965290"/>
            <a:ext cx="113100" cy="113100"/>
          </a:xfrm>
          <a:prstGeom prst="flowChartConnector">
            <a:avLst/>
          </a:prstGeom>
          <a:solidFill>
            <a:srgbClr val="00FF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3"/>
          <p:cNvSpPr/>
          <p:nvPr/>
        </p:nvSpPr>
        <p:spPr>
          <a:xfrm>
            <a:off x="6393535" y="3782904"/>
            <a:ext cx="1244100" cy="1583100"/>
          </a:xfrm>
          <a:prstGeom prst="rect">
            <a:avLst/>
          </a:prstGeom>
          <a:solidFill>
            <a:srgbClr val="00FF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33"/>
          <p:cNvSpPr/>
          <p:nvPr/>
        </p:nvSpPr>
        <p:spPr>
          <a:xfrm>
            <a:off x="8100471" y="3995375"/>
            <a:ext cx="411900" cy="1206300"/>
          </a:xfrm>
          <a:prstGeom prst="rect">
            <a:avLst/>
          </a:prstGeom>
          <a:solidFill>
            <a:srgbClr val="FF0000">
              <a:alpha val="3127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3"/>
          <p:cNvSpPr txBox="1"/>
          <p:nvPr/>
        </p:nvSpPr>
        <p:spPr>
          <a:xfrm>
            <a:off x="5111845" y="2829400"/>
            <a:ext cx="107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(1.7, -0.3)</a:t>
            </a:r>
            <a:endParaRPr sz="1500" b="1"/>
          </a:p>
        </p:txBody>
      </p:sp>
      <p:cxnSp>
        <p:nvCxnSpPr>
          <p:cNvPr id="334" name="Google Shape;334;p33"/>
          <p:cNvCxnSpPr/>
          <p:nvPr/>
        </p:nvCxnSpPr>
        <p:spPr>
          <a:xfrm rot="10800000">
            <a:off x="4440423" y="3021850"/>
            <a:ext cx="784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100"/>
              <a:t>Do espaço do mundo para o espaço da câmera (View)</a:t>
            </a:r>
            <a:endParaRPr sz="2567"/>
          </a:p>
        </p:txBody>
      </p:sp>
      <p:pic>
        <p:nvPicPr>
          <p:cNvPr id="340" name="Google Shape;340;p34" descr="page19image15375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41" name="Google Shape;34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5" descr="page20image3183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233" y="2027229"/>
            <a:ext cx="1991947" cy="1960823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Visualização e Perspectiva</a:t>
            </a:r>
            <a:endParaRPr/>
          </a:p>
        </p:txBody>
      </p:sp>
      <p:sp>
        <p:nvSpPr>
          <p:cNvPr id="349" name="Google Shape;34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50" name="Google Shape;350;p35" descr="page20image318440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517246" y="1459242"/>
            <a:ext cx="3533088" cy="188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5" descr="page20image318457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81059" y="865815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5" descr="page20image3184700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03688" y="2059523"/>
            <a:ext cx="1387456" cy="1731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5" descr="page20image1684736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 rot="10800000" flipH="1">
            <a:off x="3680205" y="2285050"/>
            <a:ext cx="1652954" cy="3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5"/>
          <p:cNvSpPr/>
          <p:nvPr/>
        </p:nvSpPr>
        <p:spPr>
          <a:xfrm>
            <a:off x="4067067" y="1066017"/>
            <a:ext cx="1122423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35"/>
          <p:cNvSpPr/>
          <p:nvPr/>
        </p:nvSpPr>
        <p:spPr>
          <a:xfrm>
            <a:off x="694606" y="4060427"/>
            <a:ext cx="2985599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Modelando a cena em coordenadas do mundo 3D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(world Space)</a:t>
            </a:r>
            <a:endParaRPr/>
          </a:p>
        </p:txBody>
      </p:sp>
      <p:sp>
        <p:nvSpPr>
          <p:cNvPr id="356" name="Google Shape;356;p35"/>
          <p:cNvSpPr/>
          <p:nvPr/>
        </p:nvSpPr>
        <p:spPr>
          <a:xfrm>
            <a:off x="5715000" y="3988050"/>
            <a:ext cx="3144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 em coordenadas da tela em 2D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(Screen Space)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743372"/>
            <a:ext cx="4364010" cy="431902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63" name="Google Shape;363;p36"/>
          <p:cNvSpPr txBox="1">
            <a:spLocks noGrp="1"/>
          </p:cNvSpPr>
          <p:nvPr>
            <p:ph type="body" idx="1"/>
          </p:nvPr>
        </p:nvSpPr>
        <p:spPr>
          <a:xfrm>
            <a:off x="4298288" y="1258051"/>
            <a:ext cx="4583723" cy="39921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Usaremos esta convenção para o sistema de coordenadas padrão de câmera: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câmera localizada na origem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olhando pelo eixo z negativo </a:t>
            </a:r>
            <a:endParaRPr/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 vetor vertical é o eixo y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eixo x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ortogonal a y e z</a:t>
            </a:r>
            <a:endParaRPr sz="2400">
              <a:latin typeface="Arial"/>
              <a:ea typeface="Arial"/>
              <a:cs typeface="Arial"/>
              <a:sym typeface="Arial"/>
            </a:endParaRPr>
          </a:p>
          <a:p>
            <a:pPr marL="619099" lvl="1" indent="-263514" algn="l" rtl="0">
              <a:spcBef>
                <a:spcPts val="480"/>
              </a:spcBef>
              <a:spcAft>
                <a:spcPts val="0"/>
              </a:spcAft>
              <a:buSzPts val="2400"/>
              <a:buFont typeface="Arial"/>
              <a:buChar char="–"/>
            </a:pPr>
            <a:r>
              <a:rPr lang="pt-BR" sz="2400">
                <a:latin typeface="Arial"/>
                <a:ea typeface="Arial"/>
                <a:cs typeface="Arial"/>
                <a:sym typeface="Arial"/>
              </a:rPr>
              <a:t>apontando para direita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4025" y="710916"/>
            <a:ext cx="3415819" cy="33806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497" y="553721"/>
            <a:ext cx="3971985" cy="35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Coordenadas da Câmera (View)</a:t>
            </a:r>
            <a:endParaRPr/>
          </a:p>
        </p:txBody>
      </p:sp>
      <p:sp>
        <p:nvSpPr>
          <p:cNvPr id="372" name="Google Shape;372;p37"/>
          <p:cNvSpPr txBox="1">
            <a:spLocks noGrp="1"/>
          </p:cNvSpPr>
          <p:nvPr>
            <p:ph type="body" idx="1"/>
          </p:nvPr>
        </p:nvSpPr>
        <p:spPr>
          <a:xfrm>
            <a:off x="3903783" y="4238748"/>
            <a:ext cx="4950165" cy="10612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Imagem Resultante</a:t>
            </a:r>
            <a:endParaRPr/>
          </a:p>
          <a:p>
            <a:pPr marL="0" lvl="0" indent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(eixo z como se estivesse saindo da tela)</a:t>
            </a:r>
            <a:endParaRPr/>
          </a:p>
        </p:txBody>
      </p:sp>
      <p:sp>
        <p:nvSpPr>
          <p:cNvPr id="373" name="Google Shape;37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pic>
        <p:nvPicPr>
          <p:cNvPr id="379" name="Google Shape;379;p38" descr="page24image14782736"/>
          <p:cNvPicPr preferRelativeResize="0"/>
          <p:nvPr/>
        </p:nvPicPr>
        <p:blipFill rotWithShape="1">
          <a:blip r:embed="rId3">
            <a:alphaModFix/>
          </a:blip>
          <a:srcRect t="28871" r="2" b="2"/>
          <a:stretch/>
        </p:blipFill>
        <p:spPr>
          <a:xfrm>
            <a:off x="326153" y="877622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0" name="Google Shape;380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6" name="Google Shape;386;p39" descr="page24image14782736"/>
          <p:cNvPicPr preferRelativeResize="0"/>
          <p:nvPr/>
        </p:nvPicPr>
        <p:blipFill rotWithShape="1">
          <a:blip r:embed="rId3">
            <a:alphaModFix/>
          </a:blip>
          <a:srcRect l="51020" t="67777" r="16513" b="13155"/>
          <a:stretch/>
        </p:blipFill>
        <p:spPr>
          <a:xfrm>
            <a:off x="661210" y="914440"/>
            <a:ext cx="7821580" cy="344528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Considere uma câmera apontando para o mundo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180950" y="4439700"/>
            <a:ext cx="8859000" cy="97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Função LookAt:</a:t>
            </a:r>
            <a:endParaRPr sz="1900" b="1">
              <a:solidFill>
                <a:schemeClr val="dk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800">
                <a:solidFill>
                  <a:schemeClr val="dk1"/>
                </a:solidFill>
              </a:rPr>
              <a:t>at,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</a:t>
            </a:r>
            <a:r>
              <a:rPr lang="pt-BR" sz="1800">
                <a:solidFill>
                  <a:schemeClr val="dk1"/>
                </a:solidFill>
              </a:rPr>
              <a:t>,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eye : fornecidos em coordenadas do espaço do mundo (3D)</a:t>
            </a:r>
            <a:endParaRPr sz="1100"/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●"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matriz de transformação do espaço do mundo para o espaço da câmera</a:t>
            </a:r>
            <a:endParaRPr sz="1100"/>
          </a:p>
        </p:txBody>
      </p:sp>
      <p:cxnSp>
        <p:nvCxnSpPr>
          <p:cNvPr id="390" name="Google Shape;390;p39"/>
          <p:cNvCxnSpPr/>
          <p:nvPr/>
        </p:nvCxnSpPr>
        <p:spPr>
          <a:xfrm flipH="1">
            <a:off x="1756645" y="2430952"/>
            <a:ext cx="2802900" cy="270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dash"/>
            <a:round/>
            <a:headEnd type="none" w="sm" len="sm"/>
            <a:tailEnd type="diamond" w="med" len="med"/>
          </a:ln>
        </p:spPr>
      </p:cxnSp>
      <p:cxnSp>
        <p:nvCxnSpPr>
          <p:cNvPr id="391" name="Google Shape;391;p39"/>
          <p:cNvCxnSpPr/>
          <p:nvPr/>
        </p:nvCxnSpPr>
        <p:spPr>
          <a:xfrm rot="10800000">
            <a:off x="4559545" y="1769423"/>
            <a:ext cx="1" cy="783772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92" name="Google Shape;392;p39"/>
          <p:cNvSpPr/>
          <p:nvPr/>
        </p:nvSpPr>
        <p:spPr>
          <a:xfrm>
            <a:off x="2935351" y="1578625"/>
            <a:ext cx="1624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up = para cima</a:t>
            </a:r>
            <a:endParaRPr sz="1100"/>
          </a:p>
        </p:txBody>
      </p:sp>
      <p:sp>
        <p:nvSpPr>
          <p:cNvPr id="393" name="Google Shape;393;p39"/>
          <p:cNvSpPr/>
          <p:nvPr/>
        </p:nvSpPr>
        <p:spPr>
          <a:xfrm>
            <a:off x="1730457" y="2637083"/>
            <a:ext cx="2705997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</a:rPr>
              <a:t>at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1500" b="1">
                <a:solidFill>
                  <a:schemeClr val="lt1"/>
                </a:solidFill>
              </a:rPr>
              <a:t>ponto</a:t>
            </a: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de visualização</a:t>
            </a:r>
            <a:endParaRPr sz="1100"/>
          </a:p>
        </p:txBody>
      </p:sp>
      <p:sp>
        <p:nvSpPr>
          <p:cNvPr id="394" name="Google Shape;394;p39"/>
          <p:cNvSpPr/>
          <p:nvPr/>
        </p:nvSpPr>
        <p:spPr>
          <a:xfrm>
            <a:off x="4648848" y="2452425"/>
            <a:ext cx="2370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eye = ponto de vista</a:t>
            </a:r>
            <a:endParaRPr sz="11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9619" y="969968"/>
            <a:ext cx="5002018" cy="1893489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de Pensar em Transformações</a:t>
            </a:r>
            <a:endParaRPr/>
          </a:p>
        </p:txBody>
      </p:sp>
      <p:sp>
        <p:nvSpPr>
          <p:cNvPr id="401" name="Google Shape;401;p40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3649825" cy="17978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Interpretação de transformações apresentada até aqui: </a:t>
            </a:r>
            <a:r>
              <a:rPr lang="pt-BR" sz="1600" b="1"/>
              <a:t>pontos são movidos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Ponto</a:t>
            </a:r>
            <a:r>
              <a:rPr lang="pt-BR"/>
              <a:t>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600"/>
              <a:t>foi movido para </a:t>
            </a:r>
            <a:r>
              <a:rPr lang="pt-BR" i="1">
                <a:latin typeface="Arial"/>
                <a:ea typeface="Arial"/>
                <a:cs typeface="Arial"/>
                <a:sym typeface="Arial"/>
              </a:rPr>
              <a:t>f(x)</a:t>
            </a:r>
            <a:endParaRPr sz="1600" i="1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03" name="Google Shape;40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043401"/>
            <a:ext cx="3565359" cy="25010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Google Shape;404;p40"/>
          <p:cNvCxnSpPr/>
          <p:nvPr/>
        </p:nvCxnSpPr>
        <p:spPr>
          <a:xfrm>
            <a:off x="205607" y="2995727"/>
            <a:ext cx="8624131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05" name="Google Shape;405;p40"/>
          <p:cNvSpPr txBox="1"/>
          <p:nvPr/>
        </p:nvSpPr>
        <p:spPr>
          <a:xfrm>
            <a:off x="4572000" y="3431640"/>
            <a:ext cx="4289637" cy="1893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01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Outra interpretação é a de que a transformações mudou o sistema de coordenadas, ou seja, a representação de </a:t>
            </a:r>
            <a:r>
              <a:rPr lang="pt-BR" sz="20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mudou pois está expresso em um novo sistema de coordenadas, ou seja, </a:t>
            </a:r>
            <a:r>
              <a:rPr lang="pt-BR" sz="16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movemos o mundo</a:t>
            </a: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.</a:t>
            </a:r>
            <a:endParaRPr sz="1600" b="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Função "LookAt"</a:t>
            </a:r>
            <a:endParaRPr/>
          </a:p>
        </p:txBody>
      </p:sp>
      <p:sp>
        <p:nvSpPr>
          <p:cNvPr id="411" name="Google Shape;41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029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função LookAt cria uma matriz de visualização (LookAt Matrix) que transforma vértices do espaço do mundo para o espaço da câmera (View).</a:t>
            </a:r>
            <a:endParaRPr/>
          </a:p>
        </p:txBody>
      </p:sp>
      <p:sp>
        <p:nvSpPr>
          <p:cNvPr id="412" name="Google Shape;41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413" name="Google Shape;413;p41"/>
          <p:cNvSpPr txBox="1"/>
          <p:nvPr/>
        </p:nvSpPr>
        <p:spPr>
          <a:xfrm>
            <a:off x="4742400" y="5345550"/>
            <a:ext cx="3588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u="sng">
                <a:solidFill>
                  <a:schemeClr val="hlink"/>
                </a:solidFill>
                <a:hlinkClick r:id="rId3"/>
              </a:rPr>
              <a:t>http://www.songho.ca/opengl/gl_camera.html</a:t>
            </a:r>
            <a:r>
              <a:rPr lang="pt-BR" sz="900"/>
              <a:t> </a:t>
            </a:r>
            <a:endParaRPr sz="900"/>
          </a:p>
        </p:txBody>
      </p:sp>
      <p:pic>
        <p:nvPicPr>
          <p:cNvPr id="414" name="Google Shape;41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7000" y="2151247"/>
            <a:ext cx="38100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802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pt-BR" sz="4400"/>
              <a:t>M</a:t>
            </a:r>
            <a:r>
              <a:rPr lang="pt-BR" sz="4400" baseline="30000"/>
              <a:t>-1</a:t>
            </a:r>
            <a:endParaRPr sz="4400"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390548" y="1866030"/>
            <a:ext cx="8428232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</a:t>
            </a:r>
            <a:r>
              <a:rPr lang="pt-BR" sz="220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a transformada inversa de M, tanto no sentido algébrico, como geométrico.</a:t>
            </a:r>
            <a:endParaRPr/>
          </a:p>
        </p:txBody>
      </p:sp>
      <p:pic>
        <p:nvPicPr>
          <p:cNvPr id="45" name="Google Shape;45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1078" y="2724399"/>
            <a:ext cx="2868735" cy="2686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Transformação Simples de Câmera</a:t>
            </a:r>
            <a:endParaRPr/>
          </a:p>
        </p:txBody>
      </p:sp>
      <p:sp>
        <p:nvSpPr>
          <p:cNvPr id="421" name="Google Shape;42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895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 objeto posicionado no mundo.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a câmera na posição (4, 2, 0), olhando pelo eixo X.</a:t>
            </a:r>
            <a:endParaRPr/>
          </a:p>
        </p:txBody>
      </p:sp>
      <p:sp>
        <p:nvSpPr>
          <p:cNvPr id="422" name="Google Shape;42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grpSp>
        <p:nvGrpSpPr>
          <p:cNvPr id="423" name="Google Shape;423;p42"/>
          <p:cNvGrpSpPr/>
          <p:nvPr/>
        </p:nvGrpSpPr>
        <p:grpSpPr>
          <a:xfrm>
            <a:off x="893293" y="1627719"/>
            <a:ext cx="6809989" cy="2347275"/>
            <a:chOff x="934826" y="1564849"/>
            <a:chExt cx="6919386" cy="2384982"/>
          </a:xfrm>
        </p:grpSpPr>
        <p:pic>
          <p:nvPicPr>
            <p:cNvPr id="424" name="Google Shape;424;p42"/>
            <p:cNvPicPr preferRelativeResize="0"/>
            <p:nvPr/>
          </p:nvPicPr>
          <p:blipFill rotWithShape="1">
            <a:blip r:embed="rId3">
              <a:alphaModFix/>
            </a:blip>
            <a:srcRect t="2509"/>
            <a:stretch/>
          </p:blipFill>
          <p:spPr>
            <a:xfrm>
              <a:off x="1069390" y="1564849"/>
              <a:ext cx="6784822" cy="238498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5" name="Google Shape;425;p42"/>
            <p:cNvSpPr/>
            <p:nvPr/>
          </p:nvSpPr>
          <p:spPr>
            <a:xfrm>
              <a:off x="2545238" y="2158738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1962347" y="3282099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2"/>
            <p:cNvSpPr/>
            <p:nvPr/>
          </p:nvSpPr>
          <p:spPr>
            <a:xfrm>
              <a:off x="934826" y="2757340"/>
              <a:ext cx="490194" cy="40729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8" name="Google Shape;428;p42"/>
          <p:cNvSpPr txBox="1"/>
          <p:nvPr/>
        </p:nvSpPr>
        <p:spPr>
          <a:xfrm>
            <a:off x="190369" y="3980469"/>
            <a:ext cx="8793373" cy="1430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transformações no sistema de coordenadas são necessárias para colocar a câmera na origem vendo pelo eixo –Z?</a:t>
            </a:r>
            <a:endParaRPr/>
          </a:p>
        </p:txBody>
      </p:sp>
      <p:sp>
        <p:nvSpPr>
          <p:cNvPr id="429" name="Google Shape;429;p42"/>
          <p:cNvSpPr/>
          <p:nvPr/>
        </p:nvSpPr>
        <p:spPr>
          <a:xfrm>
            <a:off x="1387298" y="5366600"/>
            <a:ext cx="66423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* A conveniência de fazer essa mudança de sistema de coordenadas ficará logo clara!</a:t>
            </a:r>
            <a:endParaRPr/>
          </a:p>
        </p:txBody>
      </p:sp>
      <p:sp>
        <p:nvSpPr>
          <p:cNvPr id="430" name="Google Shape;430;p42"/>
          <p:cNvSpPr txBox="1"/>
          <p:nvPr/>
        </p:nvSpPr>
        <p:spPr>
          <a:xfrm>
            <a:off x="331750" y="4568400"/>
            <a:ext cx="8652000" cy="6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Transladar os vértices do objeto por (-4, -2, 0), para fazer a câmera na origem.</a:t>
            </a:r>
            <a:endParaRPr>
              <a:solidFill>
                <a:schemeClr val="dk1"/>
              </a:solidFill>
            </a:endParaRPr>
          </a:p>
          <a:p>
            <a:pPr marL="213749" lvl="0" indent="-213749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Rotacionar os vértices do objeto por pi/2 no eixo Y, para fazer a câmera olhar por –Z.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43"/>
          <p:cNvPicPr preferRelativeResize="0"/>
          <p:nvPr/>
        </p:nvPicPr>
        <p:blipFill rotWithShape="1">
          <a:blip r:embed="rId3">
            <a:alphaModFix/>
          </a:blip>
          <a:srcRect l="36083" r="29613"/>
          <a:stretch/>
        </p:blipFill>
        <p:spPr>
          <a:xfrm rot="-2944247" flipH="1">
            <a:off x="4157549" y="1557558"/>
            <a:ext cx="2045300" cy="2105037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3"/>
          <p:cNvSpPr txBox="1"/>
          <p:nvPr/>
        </p:nvSpPr>
        <p:spPr>
          <a:xfrm>
            <a:off x="4427894" y="1979017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00"/>
                </a:solidFill>
              </a:rPr>
              <a:t>v</a:t>
            </a:r>
            <a:endParaRPr sz="2000" b="1">
              <a:solidFill>
                <a:srgbClr val="00FF00"/>
              </a:solidFill>
            </a:endParaRPr>
          </a:p>
        </p:txBody>
      </p:sp>
      <p:pic>
        <p:nvPicPr>
          <p:cNvPr id="438" name="Google Shape;438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7800" y="1445326"/>
            <a:ext cx="1376700" cy="137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Identificando coordenadas ortonormais</a:t>
            </a:r>
            <a:endParaRPr/>
          </a:p>
        </p:txBody>
      </p:sp>
      <p:sp>
        <p:nvSpPr>
          <p:cNvPr id="440" name="Google Shape;440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41" name="Google Shape;441;p43"/>
          <p:cNvSpPr txBox="1"/>
          <p:nvPr/>
        </p:nvSpPr>
        <p:spPr>
          <a:xfrm>
            <a:off x="5375725" y="5096750"/>
            <a:ext cx="1824600" cy="3693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X é o produto vetorial</a:t>
            </a:r>
            <a:endParaRPr/>
          </a:p>
        </p:txBody>
      </p:sp>
      <p:cxnSp>
        <p:nvCxnSpPr>
          <p:cNvPr id="442" name="Google Shape;442;p43"/>
          <p:cNvCxnSpPr/>
          <p:nvPr/>
        </p:nvCxnSpPr>
        <p:spPr>
          <a:xfrm rot="10800000">
            <a:off x="5123225" y="1340875"/>
            <a:ext cx="0" cy="1296900"/>
          </a:xfrm>
          <a:prstGeom prst="straightConnector1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3" name="Google Shape;443;p43"/>
          <p:cNvCxnSpPr/>
          <p:nvPr/>
        </p:nvCxnSpPr>
        <p:spPr>
          <a:xfrm rot="10800000">
            <a:off x="4495750" y="2141206"/>
            <a:ext cx="619800" cy="5349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4" name="Google Shape;444;p43"/>
          <p:cNvSpPr txBox="1"/>
          <p:nvPr/>
        </p:nvSpPr>
        <p:spPr>
          <a:xfrm>
            <a:off x="5084719" y="2472821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00FFFF"/>
                </a:solidFill>
              </a:rPr>
              <a:t>w</a:t>
            </a:r>
            <a:endParaRPr sz="2000" b="1">
              <a:solidFill>
                <a:srgbClr val="00FFFF"/>
              </a:solidFill>
            </a:endParaRPr>
          </a:p>
        </p:txBody>
      </p:sp>
      <p:cxnSp>
        <p:nvCxnSpPr>
          <p:cNvPr id="445" name="Google Shape;445;p43"/>
          <p:cNvCxnSpPr/>
          <p:nvPr/>
        </p:nvCxnSpPr>
        <p:spPr>
          <a:xfrm rot="10800000" flipH="1">
            <a:off x="5138285" y="2292010"/>
            <a:ext cx="1881000" cy="368400"/>
          </a:xfrm>
          <a:prstGeom prst="straightConnector1">
            <a:avLst/>
          </a:prstGeom>
          <a:noFill/>
          <a:ln w="28575" cap="flat" cmpd="sng">
            <a:solidFill>
              <a:schemeClr val="accent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6" name="Google Shape;446;p43"/>
          <p:cNvCxnSpPr/>
          <p:nvPr/>
        </p:nvCxnSpPr>
        <p:spPr>
          <a:xfrm rot="10800000" flipH="1">
            <a:off x="5123235" y="2540710"/>
            <a:ext cx="644400" cy="119700"/>
          </a:xfrm>
          <a:prstGeom prst="straightConnector1">
            <a:avLst/>
          </a:prstGeom>
          <a:noFill/>
          <a:ln w="28575" cap="flat" cmpd="sng">
            <a:solidFill>
              <a:srgbClr val="00FF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7" name="Google Shape;447;p43"/>
          <p:cNvCxnSpPr/>
          <p:nvPr/>
        </p:nvCxnSpPr>
        <p:spPr>
          <a:xfrm flipH="1">
            <a:off x="4735035" y="2660410"/>
            <a:ext cx="388200" cy="593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48" name="Google Shape;448;p43"/>
          <p:cNvSpPr txBox="1"/>
          <p:nvPr/>
        </p:nvSpPr>
        <p:spPr>
          <a:xfrm>
            <a:off x="6186221" y="2764994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at (ponto)</a:t>
            </a:r>
            <a:endParaRPr/>
          </a:p>
        </p:txBody>
      </p:sp>
      <p:sp>
        <p:nvSpPr>
          <p:cNvPr id="449" name="Google Shape;449;p43"/>
          <p:cNvSpPr txBox="1"/>
          <p:nvPr/>
        </p:nvSpPr>
        <p:spPr>
          <a:xfrm>
            <a:off x="3190350" y="1969225"/>
            <a:ext cx="86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eye (ponto)</a:t>
            </a:r>
            <a:endParaRPr/>
          </a:p>
        </p:txBody>
      </p:sp>
      <p:cxnSp>
        <p:nvCxnSpPr>
          <p:cNvPr id="450" name="Google Shape;450;p43"/>
          <p:cNvCxnSpPr/>
          <p:nvPr/>
        </p:nvCxnSpPr>
        <p:spPr>
          <a:xfrm>
            <a:off x="3897950" y="2344821"/>
            <a:ext cx="1175700" cy="326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1" name="Google Shape;451;p43"/>
          <p:cNvSpPr txBox="1"/>
          <p:nvPr/>
        </p:nvSpPr>
        <p:spPr>
          <a:xfrm>
            <a:off x="5084729" y="1114760"/>
            <a:ext cx="726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BF9000"/>
                </a:solidFill>
              </a:rPr>
              <a:t>up (vetor)</a:t>
            </a:r>
            <a:endParaRPr>
              <a:solidFill>
                <a:srgbClr val="BF9000"/>
              </a:solidFill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4412010" y="2691475"/>
            <a:ext cx="726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</a:rPr>
              <a:t>u</a:t>
            </a:r>
            <a:endParaRPr sz="2000" b="1">
              <a:solidFill>
                <a:srgbClr val="FF0000"/>
              </a:solidFill>
            </a:endParaRPr>
          </a:p>
        </p:txBody>
      </p:sp>
      <p:pic>
        <p:nvPicPr>
          <p:cNvPr id="453" name="Google Shape;453;p43" descr="{&quot;code&quot;:&quot;\\begin{lalign*}\n&amp;{w\\,=\\frac{\\text{at}\\;\\text{-}\\;\\text{eye}}{\\left|\\text{at}\\;\\text{-}\\;\\text{eye}\\right|}}\\\\\n&amp;{}\\\\\n&amp;{u\\,=\\frac{w\\;\\times\\,\\text{up}}{\\left|w\\;\\times\\,\\text{up}\\right|}\\,}\\\\\n&amp;{}\\\\\n&amp;{v\\,=\\,\\frac{u\\,\\times\\,w}{\\left|u\\,\\times\\,w\\right|}\\,}\t\n\\end{lalign*}&quot;,&quot;font&quot;:{&quot;size&quot;:23,&quot;family&quot;:&quot;Arial&quot;,&quot;color&quot;:&quot;#000000&quot;},&quot;id&quot;:&quot;2&quot;,&quot;type&quot;:&quot;lalign*&quot;,&quot;backgroundColorModified&quot;:false,&quot;aid&quot;:null,&quot;backgroundColor&quot;:&quot;#FFFFFF&quot;,&quot;ts&quot;:1630453803355,&quot;cs&quot;:&quot;UtQrcp0A7AghGMxWB9ZySQ==&quot;,&quot;size&quot;:{&quot;width&quot;:231.25,&quot;height&quot;:34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7675" y="1085299"/>
            <a:ext cx="2202656" cy="332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4" name="Google Shape;454;p43"/>
          <p:cNvCxnSpPr/>
          <p:nvPr/>
        </p:nvCxnSpPr>
        <p:spPr>
          <a:xfrm rot="10800000" flipH="1">
            <a:off x="6677165" y="2333173"/>
            <a:ext cx="328800" cy="643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5" name="Google Shape;455;p43"/>
          <p:cNvSpPr/>
          <p:nvPr/>
        </p:nvSpPr>
        <p:spPr>
          <a:xfrm>
            <a:off x="5085388" y="2629504"/>
            <a:ext cx="75300" cy="75300"/>
          </a:xfrm>
          <a:prstGeom prst="ellipse">
            <a:avLst/>
          </a:prstGeom>
          <a:solidFill>
            <a:srgbClr val="FF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43"/>
          <p:cNvSpPr/>
          <p:nvPr/>
        </p:nvSpPr>
        <p:spPr>
          <a:xfrm>
            <a:off x="6983652" y="2256848"/>
            <a:ext cx="75300" cy="75300"/>
          </a:xfrm>
          <a:prstGeom prst="ellipse">
            <a:avLst/>
          </a:prstGeom>
          <a:solidFill>
            <a:srgbClr val="6FA8DC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olhando para uma direção qualquer</a:t>
            </a:r>
            <a:endParaRPr/>
          </a:p>
        </p:txBody>
      </p:sp>
      <p:sp>
        <p:nvSpPr>
          <p:cNvPr id="463" name="Google Shape;46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64" name="Google Shape;464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9759" y="4478453"/>
            <a:ext cx="2317290" cy="1032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8780" y="4719713"/>
            <a:ext cx="3239368" cy="86179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66" name="Google Shape;466;p44"/>
          <p:cNvGrpSpPr/>
          <p:nvPr/>
        </p:nvGrpSpPr>
        <p:grpSpPr>
          <a:xfrm>
            <a:off x="809775" y="1408481"/>
            <a:ext cx="7178737" cy="2243391"/>
            <a:chOff x="571507" y="1870288"/>
            <a:chExt cx="7825089" cy="2445379"/>
          </a:xfrm>
        </p:grpSpPr>
        <p:pic>
          <p:nvPicPr>
            <p:cNvPr id="467" name="Google Shape;467;p4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2729" y="1870288"/>
              <a:ext cx="7583867" cy="24453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8" name="Google Shape;468;p44"/>
            <p:cNvSpPr/>
            <p:nvPr/>
          </p:nvSpPr>
          <p:spPr>
            <a:xfrm>
              <a:off x="571507" y="3087064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44"/>
            <p:cNvSpPr/>
            <p:nvPr/>
          </p:nvSpPr>
          <p:spPr>
            <a:xfrm>
              <a:off x="1589394" y="3650092"/>
              <a:ext cx="482400" cy="400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0" name="Google Shape;470;p44"/>
          <p:cNvSpPr txBox="1">
            <a:spLocks noGrp="1"/>
          </p:cNvSpPr>
          <p:nvPr>
            <p:ph type="body" idx="1"/>
          </p:nvPr>
        </p:nvSpPr>
        <p:spPr>
          <a:xfrm>
            <a:off x="390548" y="650449"/>
            <a:ext cx="8428200" cy="10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Considere a câmera na origem olhando para uma direção w.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Qual transformação no sistema de coordenadas que rotaciona a câmera para estar olhando pelo eixo –Z?</a:t>
            </a:r>
            <a:endParaRPr/>
          </a:p>
        </p:txBody>
      </p:sp>
      <p:pic>
        <p:nvPicPr>
          <p:cNvPr id="471" name="Google Shape;471;p4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948780" y="3415880"/>
            <a:ext cx="2810900" cy="7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44"/>
          <p:cNvSpPr/>
          <p:nvPr/>
        </p:nvSpPr>
        <p:spPr>
          <a:xfrm>
            <a:off x="237506" y="3638737"/>
            <a:ext cx="3334374" cy="353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uma base ortonormal para o W</a:t>
            </a:r>
            <a:endParaRPr sz="1200"/>
          </a:p>
        </p:txBody>
      </p:sp>
      <p:sp>
        <p:nvSpPr>
          <p:cNvPr id="473" name="Google Shape;473;p44"/>
          <p:cNvSpPr/>
          <p:nvPr/>
        </p:nvSpPr>
        <p:spPr>
          <a:xfrm>
            <a:off x="4775049" y="3022510"/>
            <a:ext cx="3337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Porém precisamos do inverso disso:</a:t>
            </a:r>
            <a:endParaRPr sz="1200"/>
          </a:p>
        </p:txBody>
      </p:sp>
      <p:sp>
        <p:nvSpPr>
          <p:cNvPr id="474" name="Google Shape;474;p44"/>
          <p:cNvSpPr/>
          <p:nvPr/>
        </p:nvSpPr>
        <p:spPr>
          <a:xfrm>
            <a:off x="4740142" y="4376636"/>
            <a:ext cx="29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Isso é mesmo a matriz inversa?</a:t>
            </a:r>
            <a:endParaRPr sz="1200"/>
          </a:p>
        </p:txBody>
      </p:sp>
      <p:sp>
        <p:nvSpPr>
          <p:cNvPr id="475" name="Google Shape;475;p44"/>
          <p:cNvSpPr/>
          <p:nvPr/>
        </p:nvSpPr>
        <p:spPr>
          <a:xfrm>
            <a:off x="224805" y="3927790"/>
            <a:ext cx="4229491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matriz de rotação R, mapeia o eixo x para u,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o eixo y para v e o eixo z para -w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de "Look-At"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83400" cy="11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matriz do espaço da câmera para o espaço do mundo é uma mudança do sistema de coordenadas para o espaço (u, v, -w, e)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483" name="Google Shape;483;p45"/>
          <p:cNvSpPr txBox="1"/>
          <p:nvPr/>
        </p:nvSpPr>
        <p:spPr>
          <a:xfrm>
            <a:off x="390548" y="3490275"/>
            <a:ext cx="8428200" cy="5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transformação de “look-at” é o inverso da matriz acima:</a:t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3764475" y="3918150"/>
            <a:ext cx="4061700" cy="14229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5" name="Google Shape;485;p45" descr="{&quot;type&quot;:&quot;$$&quot;,&quot;font&quot;:{&quot;size&quot;:12,&quot;color&quot;:&quot;#000000&quot;,&quot;family&quot;:&quot;Arial&quot;},&quot;backgroundColor&quot;:&quot;#FFFFFF&quot;,&quot;backgroundColorModified&quot;:false,&quot;aid&quot;:null,&quot;id&quot;:&quot;3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$$&quot;,&quot;ts&quot;:1630454493267,&quot;cs&quot;:&quot;fFr/nzUz2RkXTh6HYWLSfA==&quot;,&quot;size&quot;:{&quot;width&quot;:152.16666666666666,&quot;height&quot;:9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7313" y="1746550"/>
            <a:ext cx="2209387" cy="142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45" descr="{&quot;backgroundColorModified&quot;:false,&quot;type&quot;:&quot;$$&quot;,&quot;id&quot;:&quot;3&quot;,&quot;aid&quot;:null,&quot;font&quot;:{&quot;color&quot;:&quot;#000000&quot;,&quot;family&quot;:&quot;Arial&quot;,&quot;size&quot;:18},&quot;backgroundColor&quot;:&quot;#FFFFFF&quot;,&quot;code&quot;:&quot;$$\\begin{bmatrix}\n{\\text{u}_{x}}&amp;{\\text{v}_{x}}&amp;{\\text{-w}_{x}}&amp;{\\text{e}_{x}}\\\\\n{\\text{u}_{y}}&amp;{\\text{v}_{y}}&amp;{\\text{-w}_{y}}&amp;{\\text{e}_{y}}\\\\\n{\\text{u}_{z}}&amp;{\\text{v}_{z}}&amp;{\\text{-w}_{z}}&amp;{\\text{e}_{z}}\\\\\n{0}&amp;{0}&amp;{0}&amp;{1}\\\\\n\\end{bmatrix}^{-1}=\\begin{bmatrix}\n{\\text{u}_{x}}&amp;{\\text{u}_{y}}&amp;{\\text{u}_{z}}&amp;{0}\\\\\n{\\text{v}_{x}}&amp;{\\text{v}_{y}}&amp;{\\text{v}_{z}}&amp;{0}\\\\\n{\\text{-w}_{x}}&amp;{\\text{-w}_{y}}&amp;{\\text{-w}_{z}}&amp;{0}\\\\\n{0}&amp;{0}&amp;{0}&amp;{1}\\\\\n\\end{bmatrix}\\cdot\\begin{bmatrix}\n{1}&amp;{0}&amp;{0}&amp;{\\text{-e}_{x}}\\\\\n{0}&amp;{1}&amp;{0}&amp;{\\text{-e}_{y}}\\\\\n{0}&amp;{0}&amp;{1}&amp;{\\text{-e}_{z}}\\\\\n{0}&amp;{0}&amp;{0}&amp;{1}\\\\\n\\end{bmatrix}$$&quot;,&quot;ts&quot;:1630454705874,&quot;cs&quot;:&quot;IU+LwNu03487HVQ8Rt2TBw==&quot;,&quot;size&quot;:{&quot;width&quot;:771.5,&quot;height&quot;:15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6563" y="3963387"/>
            <a:ext cx="6579506" cy="132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0261" y="0"/>
            <a:ext cx="7503478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00" name="Google Shape;50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620000" cy="54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 de Bases Ortogonais</a:t>
            </a:r>
            <a:endParaRPr/>
          </a:p>
        </p:txBody>
      </p:sp>
      <p:sp>
        <p:nvSpPr>
          <p:cNvPr id="507" name="Google Shape;50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08" name="Google Shape;5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75" y="1143776"/>
            <a:ext cx="4320210" cy="3888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5640" y="1143775"/>
            <a:ext cx="4320209" cy="2517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85650" y="4285514"/>
            <a:ext cx="4320200" cy="5472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1" name="Google Shape;511;p48"/>
          <p:cNvSpPr txBox="1"/>
          <p:nvPr/>
        </p:nvSpPr>
        <p:spPr>
          <a:xfrm>
            <a:off x="4131750" y="5345625"/>
            <a:ext cx="420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6"/>
              </a:rPr>
              <a:t>http://www.mat.puc-rio.br/cursos/MAT1200/roteiros//aula21b.pdf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inversa do produto de A por B é igual ao produto das matrizes inversa de B pela inversa de A</a:t>
            </a:r>
            <a:endParaRPr/>
          </a:p>
        </p:txBody>
      </p:sp>
      <p:sp>
        <p:nvSpPr>
          <p:cNvPr id="518" name="Google Shape;51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Inversas do produto de duas matrizes</a:t>
            </a:r>
            <a:endParaRPr/>
          </a:p>
        </p:txBody>
      </p:sp>
      <p:sp>
        <p:nvSpPr>
          <p:cNvPr id="519" name="Google Shape;51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20" name="Google Shape;520;p49" descr="{&quot;code&quot;:&quot;$$\\left(T\\cdot R\\right)^{-1}=R^{-1}\\cdot T^{-1}$$&quot;,&quot;backgroundColor&quot;:&quot;#FFFFFF&quot;,&quot;type&quot;:&quot;$$&quot;,&quot;backgroundColorModified&quot;:false,&quot;aid&quot;:null,&quot;font&quot;:{&quot;size&quot;:41.5,&quot;family&quot;:&quot;Verdana&quot;,&quot;color&quot;:&quot;#000000&quot;},&quot;id&quot;:&quot;5&quot;,&quot;ts&quot;:1631368313117,&quot;cs&quot;:&quot;kjIHYTthEp7xiRmrDDn9+Q==&quot;,&quot;size&quot;:{&quot;width&quot;:628.5,&quot;height&quot;:8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6938" y="2074113"/>
            <a:ext cx="5986463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Inversas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286500" y="867275"/>
            <a:ext cx="8632800" cy="33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M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 a matriz de uma transforma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ção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linear, ent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 a matriz de sua transformação 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inversa </a:t>
            </a: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é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M</a:t>
            </a:r>
            <a:r>
              <a:rPr lang="pt-BR" sz="2150" b="0" i="0" u="none" strike="noStrike" cap="none" baseline="30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-1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(matriz inversa de M).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Lembre que</a:t>
            </a: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sendo</a:t>
            </a:r>
            <a:r>
              <a:rPr lang="pt-BR" sz="21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150"/>
          </a:p>
        </p:txBody>
      </p:sp>
      <p:pic>
        <p:nvPicPr>
          <p:cNvPr id="54" name="Google Shape;54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74950" y="2021325"/>
            <a:ext cx="3594103" cy="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7200" y="3460175"/>
            <a:ext cx="2339166" cy="133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8"/>
          <p:cNvPicPr preferRelativeResize="0"/>
          <p:nvPr/>
        </p:nvPicPr>
        <p:blipFill rotWithShape="1">
          <a:blip r:embed="rId3">
            <a:alphaModFix/>
          </a:blip>
          <a:srcRect b="61757"/>
          <a:stretch/>
        </p:blipFill>
        <p:spPr>
          <a:xfrm>
            <a:off x="912948" y="1205432"/>
            <a:ext cx="6988406" cy="177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 t="54506"/>
          <a:stretch/>
        </p:blipFill>
        <p:spPr>
          <a:xfrm>
            <a:off x="912949" y="3538152"/>
            <a:ext cx="6988406" cy="211002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Duas interpretações para uma transformação</a:t>
            </a: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75108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1: transforme os pontos de objeto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Interpretação 2: transforme o sistema de coordenadas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4" name="Google Shape;6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70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sp>
        <p:nvSpPr>
          <p:cNvPr id="727" name="Google Shape;727;p70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28" name="Google Shape;728;p70"/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71" name="Google Shape;71;p9"/>
          <p:cNvSpPr/>
          <p:nvPr/>
        </p:nvSpPr>
        <p:spPr>
          <a:xfrm>
            <a:off x="263875" y="867275"/>
            <a:ext cx="87234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Você se lembra que todo vetor do espaço pode ser escrito como combinação linear dos vetores i, j, k: 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6988" y="1726575"/>
            <a:ext cx="2802600" cy="7238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/>
          <p:nvPr/>
        </p:nvSpPr>
        <p:spPr>
          <a:xfrm>
            <a:off x="263875" y="26865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Além disso, o conjunto B = {i, j, k} é </a:t>
            </a:r>
            <a:r>
              <a:rPr lang="pt-BR" sz="2000" b="1">
                <a:solidFill>
                  <a:srgbClr val="9900FF"/>
                </a:solidFill>
                <a:latin typeface="Verdana"/>
                <a:ea typeface="Verdana"/>
                <a:cs typeface="Verdana"/>
                <a:sym typeface="Verdana"/>
              </a:rPr>
              <a:t>linearmente independente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ou seja, não é possível escrever qualquer elemento desse conjunto como combinação linear dos outros dois.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  <p:sp>
        <p:nvSpPr>
          <p:cNvPr id="74" name="Google Shape;74;p9"/>
          <p:cNvSpPr/>
          <p:nvPr/>
        </p:nvSpPr>
        <p:spPr>
          <a:xfrm>
            <a:off x="263875" y="4011150"/>
            <a:ext cx="87234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esse motivo, dizemos que B é uma </a:t>
            </a:r>
            <a:r>
              <a:rPr lang="pt-BR" sz="2000" b="1">
                <a:solidFill>
                  <a:srgbClr val="008000"/>
                </a:solidFill>
                <a:latin typeface="Verdana"/>
                <a:ea typeface="Verdana"/>
                <a:cs typeface="Verdana"/>
                <a:sym typeface="Verdana"/>
              </a:rPr>
              <a:t>base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 espaço V</a:t>
            </a:r>
            <a:r>
              <a:rPr lang="pt-BR" sz="20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dos vetores do espaço. Isso significa que B é o menor conjunto capaz de gerar todos os outros vetores do espaço por meio de combinações lineares.</a:t>
            </a:r>
            <a:r>
              <a:rPr lang="pt-BR"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81" name="Google Shape;81;p10"/>
          <p:cNvSpPr/>
          <p:nvPr/>
        </p:nvSpPr>
        <p:spPr>
          <a:xfrm>
            <a:off x="357900" y="867275"/>
            <a:ext cx="8428200" cy="82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B = {i, j, k} possui 3 elementos, dizemos que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é um espaço de </a:t>
            </a:r>
            <a:r>
              <a:rPr lang="pt-BR" sz="22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rPr>
              <a:t>dimensão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3.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2" name="Google Shape;82;p10"/>
          <p:cNvSpPr/>
          <p:nvPr/>
        </p:nvSpPr>
        <p:spPr>
          <a:xfrm>
            <a:off x="357900" y="1995475"/>
            <a:ext cx="8428200" cy="15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Considere o vetor v = 2i + 5j - 3k. Dizemos que a tripla ordenada (2, 5, -3) representa as </a:t>
            </a:r>
            <a:r>
              <a:rPr lang="pt-BR" sz="2200" b="1">
                <a:solidFill>
                  <a:srgbClr val="800000"/>
                </a:solidFill>
                <a:latin typeface="Verdana"/>
                <a:ea typeface="Verdana"/>
                <a:cs typeface="Verdana"/>
                <a:sym typeface="Verdana"/>
              </a:rPr>
              <a:t>coordenadas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 v na base B, e podemos escrever: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 = (2, 5, -3)</a:t>
            </a:r>
            <a:r>
              <a:rPr lang="pt-BR" sz="2200" b="1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83" name="Google Shape;83;p10"/>
          <p:cNvSpPr/>
          <p:nvPr/>
        </p:nvSpPr>
        <p:spPr>
          <a:xfrm>
            <a:off x="357900" y="3815175"/>
            <a:ext cx="8428200" cy="122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que as coordenadas de v são únicas, isto é, existe uma única maneira de escrever v como combinação linear dos vetores i, j, k.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Mudança de Base</a:t>
            </a:r>
            <a:endParaRPr/>
          </a:p>
        </p:txBody>
      </p:sp>
      <p:sp>
        <p:nvSpPr>
          <p:cNvPr id="89" name="Google Shape;8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357900" y="867275"/>
            <a:ext cx="8428200" cy="18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Existem outras bases para o espaço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diferentes da base B = {i, j, k}?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 sz="22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 outras palavras, é possível escrever </a:t>
            </a:r>
            <a:r>
              <a:rPr lang="pt-BR" sz="2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vetor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endParaRPr sz="2200" baseline="-25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como combinação linear de outro conjunto de vetores?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>
            <a:off x="357900" y="4063525"/>
            <a:ext cx="84282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Na verdade, qualquer conjunto LI de 3 vetores de V</a:t>
            </a:r>
            <a:r>
              <a:rPr lang="pt-BR" sz="22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pt-BR" sz="2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ser</a:t>
            </a: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á uma base desse espaço.</a:t>
            </a:r>
            <a:endParaRPr/>
          </a:p>
        </p:txBody>
      </p:sp>
      <p:sp>
        <p:nvSpPr>
          <p:cNvPr id="92" name="Google Shape;92;p11"/>
          <p:cNvSpPr/>
          <p:nvPr/>
        </p:nvSpPr>
        <p:spPr>
          <a:xfrm>
            <a:off x="474900" y="2970225"/>
            <a:ext cx="8428200" cy="7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200" b="1">
                <a:solidFill>
                  <a:srgbClr val="FF00FF"/>
                </a:solidFill>
                <a:latin typeface="Verdana"/>
                <a:ea typeface="Verdana"/>
                <a:cs typeface="Verdana"/>
                <a:sym typeface="Verdana"/>
              </a:rPr>
              <a:t>SIM!</a:t>
            </a:r>
            <a:endParaRPr sz="3400" b="1">
              <a:solidFill>
                <a:srgbClr val="FF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2375</Words>
  <Application>Microsoft Macintosh PowerPoint</Application>
  <PresentationFormat>On-screen Show (16:10)</PresentationFormat>
  <Paragraphs>382</Paragraphs>
  <Slides>68</Slides>
  <Notes>68</Notes>
  <HiddenSlides>3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1" baseType="lpstr">
      <vt:lpstr>Arial</vt:lpstr>
      <vt:lpstr>Verdana</vt:lpstr>
      <vt:lpstr>Personalizar design</vt:lpstr>
      <vt:lpstr>PowerPoint Presentation</vt:lpstr>
      <vt:lpstr>Momentos que Mudaram o Cinema: Jurassic Park</vt:lpstr>
      <vt:lpstr>Antes de Começarmos</vt:lpstr>
      <vt:lpstr>Transformações Inversas</vt:lpstr>
      <vt:lpstr>Transformações Inversas</vt:lpstr>
      <vt:lpstr>Duas interpretações para uma transformação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Base</vt:lpstr>
      <vt:lpstr>Mudança de Sistema de Coordenadas</vt:lpstr>
      <vt:lpstr>Mudança de Base</vt:lpstr>
      <vt:lpstr>Sistema de Coordenadas</vt:lpstr>
      <vt:lpstr>Matriz de mudança de sistema de coordenadas</vt:lpstr>
      <vt:lpstr>Mudança de base em 3D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Sistema de Coordenadas : Exemplo</vt:lpstr>
      <vt:lpstr>Do espaço do mundo para o espaço da câmera (View)</vt:lpstr>
      <vt:lpstr>Transformações para Visualização e Perspectiva</vt:lpstr>
      <vt:lpstr>Espaço de Coordenadas da Câmera (View)</vt:lpstr>
      <vt:lpstr>Espaço de Coordenadas da Câmera (View)</vt:lpstr>
      <vt:lpstr>Considere uma câmera apontando para o mundo</vt:lpstr>
      <vt:lpstr>Considere uma câmera apontando para o mundo</vt:lpstr>
      <vt:lpstr>Formas de Pensar em Transformações</vt:lpstr>
      <vt:lpstr>Função "LookAt"</vt:lpstr>
      <vt:lpstr>Exemplo: Transformação Simples de Câmera</vt:lpstr>
      <vt:lpstr>Identificando coordenadas ortonormais</vt:lpstr>
      <vt:lpstr>Câmera olhando para uma direção qualquer</vt:lpstr>
      <vt:lpstr>Transformação de "Look-At"</vt:lpstr>
      <vt:lpstr>PowerPoint Presentation</vt:lpstr>
      <vt:lpstr>PowerPoint Presentation</vt:lpstr>
      <vt:lpstr>Inversa de Bases Ortogonais</vt:lpstr>
      <vt:lpstr>Inversas do produto de duas matrizes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</cp:revision>
  <dcterms:modified xsi:type="dcterms:W3CDTF">2023-02-22T18:34:14Z</dcterms:modified>
</cp:coreProperties>
</file>